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8"/>
  </p:notesMasterIdLst>
  <p:sldIdLst>
    <p:sldId id="256" r:id="rId2"/>
    <p:sldId id="307" r:id="rId3"/>
    <p:sldId id="260" r:id="rId4"/>
    <p:sldId id="308" r:id="rId5"/>
    <p:sldId id="310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>
      <p:cViewPr>
        <p:scale>
          <a:sx n="100" d="100"/>
          <a:sy n="10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18331389131914"/>
          <c:y val="4.4814240546490927E-2"/>
          <c:w val="0.86835909400213862"/>
          <c:h val="0.6954076886149566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სახელმწიფო 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0.20558478137628822</c:v>
                </c:pt>
                <c:pt idx="1">
                  <c:v>0.24305935029790032</c:v>
                </c:pt>
                <c:pt idx="2">
                  <c:v>0.28178101399054317</c:v>
                </c:pt>
                <c:pt idx="3">
                  <c:v>0.36299999999999999</c:v>
                </c:pt>
                <c:pt idx="4" formatCode="0.00%">
                  <c:v>0.372</c:v>
                </c:pt>
                <c:pt idx="5" formatCode="0%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კერძო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0.77138019413324044</c:v>
                </c:pt>
                <c:pt idx="1">
                  <c:v>0.73436844981121385</c:v>
                </c:pt>
                <c:pt idx="2">
                  <c:v>0.69930892367581288</c:v>
                </c:pt>
                <c:pt idx="3">
                  <c:v>0.61899999999999999</c:v>
                </c:pt>
                <c:pt idx="4" formatCode="0.00%">
                  <c:v>0.61199999999999999</c:v>
                </c:pt>
                <c:pt idx="5" formatCode="0.00%">
                  <c:v>0.60399999999999998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საერთაშორისო დახმარება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2.3035024490471314E-2</c:v>
                </c:pt>
                <c:pt idx="1">
                  <c:v>2.2572199890885752E-2</c:v>
                </c:pt>
                <c:pt idx="2">
                  <c:v>1.8910062333644111E-2</c:v>
                </c:pt>
                <c:pt idx="3">
                  <c:v>1.7999999999999999E-2</c:v>
                </c:pt>
                <c:pt idx="4" formatCode="0.00%">
                  <c:v>1.6E-2</c:v>
                </c:pt>
                <c:pt idx="5" formatCode="0.00%">
                  <c:v>1.7000000000000001E-2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100"/>
        <c:axId val="33200384"/>
        <c:axId val="33239040"/>
      </c:barChart>
      <c:catAx>
        <c:axId val="33200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3239040"/>
        <c:crosses val="autoZero"/>
        <c:auto val="1"/>
        <c:lblAlgn val="ctr"/>
        <c:lblOffset val="100"/>
        <c:noMultiLvlLbl val="0"/>
      </c:catAx>
      <c:valAx>
        <c:axId val="332390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3200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2018567123550409E-4"/>
          <c:y val="0.90881238653857865"/>
          <c:w val="0.95184030815592502"/>
          <c:h val="9.118761346142167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844050743657042E-2"/>
          <c:y val="4.4814240546490906E-2"/>
          <c:w val="0.55514362787984839"/>
          <c:h val="0.84333809710366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ჯანდაცვაზე სახელმწიფო დანახარჯები, მლნ. ლარი</c:v>
                </c:pt>
              </c:strCache>
            </c:strRef>
          </c:tx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450.33663799999999</c:v>
                </c:pt>
                <c:pt idx="1">
                  <c:v>547.928988</c:v>
                </c:pt>
                <c:pt idx="2">
                  <c:v>693.21900000000005</c:v>
                </c:pt>
                <c:pt idx="3">
                  <c:v>913.9</c:v>
                </c:pt>
                <c:pt idx="4">
                  <c:v>1067.8699999999999</c:v>
                </c:pt>
                <c:pt idx="5">
                  <c:v>1092.23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33288576"/>
        <c:axId val="33290112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ჯანდაცვაზე სახელმწიფო დანახარჯების წილი მშპ-დან (%)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0.0%</c:formatCode>
                <c:ptCount val="6"/>
                <c:pt idx="0">
                  <c:v>1.7209900867980875E-2</c:v>
                </c:pt>
                <c:pt idx="1">
                  <c:v>2.0409014953656761E-2</c:v>
                </c:pt>
                <c:pt idx="2">
                  <c:v>2.3780707749627678E-2</c:v>
                </c:pt>
                <c:pt idx="3">
                  <c:v>2.8780935147780341E-2</c:v>
                </c:pt>
                <c:pt idx="4">
                  <c:v>3.1381837671577366E-2</c:v>
                </c:pt>
                <c:pt idx="5">
                  <c:v>2.8859473291398846E-2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ჯანდაცვაზე სახელმწიფო დანახარჯების წილისახელმწიფო ბიუჯეტიდან (%)</c:v>
                </c:pt>
              </c:strCache>
            </c:strRef>
          </c:tx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0.0%</c:formatCode>
                <c:ptCount val="6"/>
                <c:pt idx="0">
                  <c:v>5.3137066546633145E-2</c:v>
                </c:pt>
                <c:pt idx="1">
                  <c:v>6.3278552727428633E-2</c:v>
                </c:pt>
                <c:pt idx="2">
                  <c:v>7.1791582565816248E-2</c:v>
                </c:pt>
                <c:pt idx="3">
                  <c:v>8.6196922343756754E-2</c:v>
                </c:pt>
                <c:pt idx="4">
                  <c:v>0.1132639701037963</c:v>
                </c:pt>
                <c:pt idx="5">
                  <c:v>0.10001130469312691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75360"/>
        <c:axId val="33291648"/>
      </c:lineChart>
      <c:catAx>
        <c:axId val="33288576"/>
        <c:scaling>
          <c:orientation val="minMax"/>
        </c:scaling>
        <c:delete val="0"/>
        <c:axPos val="b"/>
        <c:majorTickMark val="out"/>
        <c:minorTickMark val="none"/>
        <c:tickLblPos val="nextTo"/>
        <c:crossAx val="33290112"/>
        <c:crosses val="autoZero"/>
        <c:auto val="1"/>
        <c:lblAlgn val="ctr"/>
        <c:lblOffset val="100"/>
        <c:noMultiLvlLbl val="0"/>
      </c:catAx>
      <c:valAx>
        <c:axId val="33290112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3288576"/>
        <c:crosses val="autoZero"/>
        <c:crossBetween val="between"/>
      </c:valAx>
      <c:valAx>
        <c:axId val="33291648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3375360"/>
        <c:crosses val="max"/>
        <c:crossBetween val="between"/>
      </c:valAx>
      <c:catAx>
        <c:axId val="33375360"/>
        <c:scaling>
          <c:orientation val="minMax"/>
        </c:scaling>
        <c:delete val="1"/>
        <c:axPos val="b"/>
        <c:majorTickMark val="out"/>
        <c:minorTickMark val="none"/>
        <c:tickLblPos val="nextTo"/>
        <c:crossAx val="3329164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3048605035481673"/>
          <c:y val="6.7274001401541703E-2"/>
          <c:w val="0.26025469038592397"/>
          <c:h val="0.8564876482240700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68785846213668"/>
          <c:y val="0.18535259788911218"/>
          <c:w val="0.81475551667152712"/>
          <c:h val="0.709495857566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ჯიბიდან გადახდები. მლნ ლარი</c:v>
                </c:pt>
              </c:strCache>
            </c:strRef>
          </c:tx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1609</c:v>
                </c:pt>
                <c:pt idx="1">
                  <c:v>1557</c:v>
                </c:pt>
                <c:pt idx="2">
                  <c:v>1623</c:v>
                </c:pt>
                <c:pt idx="3">
                  <c:v>1444</c:v>
                </c:pt>
                <c:pt idx="4">
                  <c:v>1591</c:v>
                </c:pt>
                <c:pt idx="5">
                  <c:v>1575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485952"/>
        <c:axId val="3347187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ჯიბიდან გადახდების წილი (%) ჯანდაცვაზე მთლიანი დანახარჯებიდან</c:v>
                </c:pt>
              </c:strCache>
            </c:strRef>
          </c:tx>
          <c:marker>
            <c:symbol val="none"/>
          </c:marker>
          <c:dLbls>
            <c:dLbl>
              <c:idx val="4"/>
              <c:layout>
                <c:manualLayout>
                  <c:x val="-2.4691358024691357E-2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64197530864196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 formatCode="0.00%">
                  <c:v>0.73399999999999999</c:v>
                </c:pt>
                <c:pt idx="1">
                  <c:v>0.69099999999999995</c:v>
                </c:pt>
                <c:pt idx="2" formatCode="0.00%">
                  <c:v>0.66</c:v>
                </c:pt>
                <c:pt idx="3" formatCode="0.0%">
                  <c:v>0.57299999999999995</c:v>
                </c:pt>
                <c:pt idx="4" formatCode="0.00%">
                  <c:v>0.55600000000000005</c:v>
                </c:pt>
                <c:pt idx="5" formatCode="0.00%">
                  <c:v>0.54700000000000004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68800"/>
        <c:axId val="33470336"/>
      </c:lineChart>
      <c:catAx>
        <c:axId val="3346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470336"/>
        <c:crosses val="autoZero"/>
        <c:auto val="1"/>
        <c:lblAlgn val="ctr"/>
        <c:lblOffset val="100"/>
        <c:noMultiLvlLbl val="0"/>
      </c:catAx>
      <c:valAx>
        <c:axId val="3347033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3468800"/>
        <c:crosses val="autoZero"/>
        <c:crossBetween val="between"/>
      </c:valAx>
      <c:valAx>
        <c:axId val="33471872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crossAx val="33485952"/>
        <c:crosses val="max"/>
        <c:crossBetween val="between"/>
      </c:valAx>
      <c:catAx>
        <c:axId val="33485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47187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9.1018397005929799E-2"/>
          <c:y val="7.8171209088540624E-4"/>
          <c:w val="0.85188283756197147"/>
          <c:h val="0.1454024259588511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3.6552080295518617E-2"/>
          <c:y val="4.4814240546490913E-2"/>
          <c:w val="0.94524958685719829"/>
          <c:h val="0.661770687914190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სახელმწიფო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120.77015725599593</c:v>
                </c:pt>
                <c:pt idx="1">
                  <c:v>147.38515159486548</c:v>
                </c:pt>
                <c:pt idx="2">
                  <c:v>186.37871838006762</c:v>
                </c:pt>
                <c:pt idx="3">
                  <c:v>245.33875806868733</c:v>
                </c:pt>
                <c:pt idx="4">
                  <c:v>286.48529322767166</c:v>
                </c:pt>
                <c:pt idx="5">
                  <c:v>292.98080317899598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კერძო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Sheet1!$B$3:$G$3</c:f>
              <c:numCache>
                <c:formatCode>_(* #,##0_);_(* \(#,##0\);_(* "-"??_);_(@_)</c:formatCode>
                <c:ptCount val="6"/>
                <c:pt idx="0">
                  <c:v>453.14495910628233</c:v>
                </c:pt>
                <c:pt idx="1">
                  <c:v>445.3027837409104</c:v>
                </c:pt>
                <c:pt idx="2">
                  <c:v>462.54465160955357</c:v>
                </c:pt>
                <c:pt idx="3">
                  <c:v>418.4761477092058</c:v>
                </c:pt>
                <c:pt idx="4">
                  <c:v>469.60964685041165</c:v>
                </c:pt>
                <c:pt idx="5">
                  <c:v>466.16073860943487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საერთაშორისო დახმარება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Sheet1!$B$4:$G$4</c:f>
              <c:numCache>
                <c:formatCode>_(* #,##0_);_(* \(#,##0\);_(* "-"??_);_(@_)</c:formatCode>
                <c:ptCount val="6"/>
                <c:pt idx="0">
                  <c:v>13.531855380958673</c:v>
                </c:pt>
                <c:pt idx="1">
                  <c:v>13.687221243167048</c:v>
                </c:pt>
                <c:pt idx="2">
                  <c:v>12.507702816166541</c:v>
                </c:pt>
                <c:pt idx="3">
                  <c:v>12.293870571026659</c:v>
                </c:pt>
                <c:pt idx="4">
                  <c:v>12.475671709619879</c:v>
                </c:pt>
                <c:pt idx="5">
                  <c:v>12.740659718604521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overlap val="100"/>
        <c:axId val="33620352"/>
        <c:axId val="33621888"/>
      </c:barChart>
      <c:catAx>
        <c:axId val="33620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3621888"/>
        <c:crosses val="autoZero"/>
        <c:auto val="1"/>
        <c:lblAlgn val="ctr"/>
        <c:lblOffset val="100"/>
        <c:noMultiLvlLbl val="0"/>
      </c:catAx>
      <c:valAx>
        <c:axId val="33621888"/>
        <c:scaling>
          <c:orientation val="minMax"/>
        </c:scaling>
        <c:delete val="1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33620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8097963449013465E-2"/>
          <c:y val="0.88888400862996553"/>
          <c:w val="0.93332178963740653"/>
          <c:h val="8.558144667796002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2EA02-0BC1-411B-B8FD-28FF794B4B21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C86C4-B66E-456C-B56E-9325289D5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70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DBBDA-3F60-4C1F-8DCD-7983FBEB33C8}" type="datetimeFigureOut">
              <a:rPr lang="en-US" smtClean="0"/>
              <a:pPr/>
              <a:t>17-Jan-20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752E-81C6-44C8-8195-B06C5F42F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14600"/>
            <a:ext cx="7851648" cy="182880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ka-GE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ჯანმრთელობის ეროვნული ანგარიშების შედეგები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572000"/>
            <a:ext cx="7854696" cy="1752600"/>
          </a:xfrm>
        </p:spPr>
        <p:txBody>
          <a:bodyPr>
            <a:normAutofit/>
          </a:bodyPr>
          <a:lstStyle/>
          <a:p>
            <a:pPr algn="ctr"/>
            <a:endParaRPr lang="ka-GE" sz="4000" dirty="0" smtClean="0">
              <a:solidFill>
                <a:srgbClr val="C00000"/>
              </a:solidFill>
            </a:endParaRPr>
          </a:p>
          <a:p>
            <a:pPr algn="ctr"/>
            <a:r>
              <a:rPr lang="ka-GE" sz="4000" b="1" dirty="0" smtClean="0">
                <a:solidFill>
                  <a:schemeClr val="accent2">
                    <a:lumMod val="75000"/>
                  </a:schemeClr>
                </a:solidFill>
              </a:rPr>
              <a:t>2001-20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17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3328" y="533400"/>
            <a:ext cx="7949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შრომის, ჯანმრთელობისა და სოციალური დაცვის სამინისტრო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" name="AutoShape 2" descr="data:image/jpg;base64,/9j/4AAQSkZJRgABAQAAAQABAAD/2wBDAAkGBwgHBgkIBwgKCgkLDRYPDQwMDRsUFRAWIB0iIiAdHx8kKDQsJCYxJx8fLT0tMTU3Ojo6Iys/RD84QzQ5Ojf/2wBDAQoKCg0MDRoPDxo3JR8lNzc3Nzc3Nzc3Nzc3Nzc3Nzc3Nzc3Nzc3Nzc3Nzc3Nzc3Nzc3Nzc3Nzc3Nzc3Nzc3Nzf/wAARCADoAHgDASIAAhEBAxEB/8QAHAAAAgMBAQEBAAAAAAAAAAAAAAYEBQcDAQII/8QAShAAAgEDAwIDBAUIBwcBCQAAAQIDBAURABIhBjETQVEUImFxBzJCgbMVIzQ3UnJ1kRckM1WSsdIWU2KCocHwQyVERXODk5Sy8f/EABsBAAEFAQEAAAAAAAAAAAAAAAMAAgQFBgEH/8QANBEAAQMCBAMGAwgDAAAAAAAAAQACAwQRBRIhMRNBUQYUIjM0YRYkgRUjMkJScZHRweHw/9oADAMBAAIRAxEAPwDcdGjRnSSRo15keo17nSSRrw6Mj1GvC6YHvDntz31xJVPUN+hsUdK81PPP7ROYVWEAkERu5OCeeEPbnWfm4r+Soa8XW8tTG7NGXSWT34w5kBCYLAHhOeMenk5dcW+Gtt9NPUXMW2GinNQ9RsDEDw3T3c/ay4xwe2MZOk6Ke4LQxyNLfIKb8oMTPtBqEhxwrDljjhiMZxxqLNI9jhbZFY1rgtEsd0F2p5phST0vhzNEUmABJHc8E+fHzB1ZDVD0dSpSWp5I7mtxiqpnqUqFjVAQ5z9nvk5P348tXodCCQwwO/PbUoHqhL60a8yNGR3zrqS90a8yB3Ovc6SSNGjRpJLlNLFDE0k0iRxqCWZiAAB3POleXrWBsrRW2uqDHEamQSKIf6uDgSrvxvzgkAcnHOOMq/UtzmuF7E1VRU1ZbWeW309JNUFWilUndM6DsCOPgoB43arrZbKi7zLR22A10lPCsUtZWynbGByEz3wf2ADxgtoL5g1wYBc9E9rLi5TrB1qXejL2O4CO4oHt5jeKRqjI3YwG9z3fe94gYHfPGuF76xmljhg6cloPbmgkqZBXsQsaIcMpCtneTwPLg88jVFfOlJrFaai7u9M0tOPECwSyROW9I252kkkAAYP3nVbSU8NuVVrae1Sikp/HSeFBK0visTvmY93XaT8fv0nS5WkkarjW3Nl1pZLre7Tb6+sNXDVVUpmrlnnZKSpp8uVgQFjwQQAMZHvbjjk8xR0e+5oKK3MlaClNDMD/AOzh/wAB24A5LYQjkd9QrpKt5pJqioNRFBVwp/WamKaOSIbtw+qMNvG0HyHkO+ag2Wx1r1UdFbYo5ahhJH7N40jUigYIXH1snk59cabncRqbfROAF0zxGoD2iV5ql/DQivnqa3MVVOoHhMvJGQQSDgfZHJGNXlBeKblmlgLGZpPDM6rwVAB3evHbS1TJXhzWG0TU1HLKFd1iKQQ4woYBiG7gE8dycduZEdxliCTrdGEjVJi9h8LEiDH1jJ2z2zx2Oq2eOZ8mbpvy0UhhYG2Umqpp3W4ilmqqYS1IFuqqeuPgUmdol7Ed2LHAU5yABkHUZrfbvyhQTS2y0CKlhEU1FBnw6vPZm42+7jI3k8knUSSWsqooqv8AJNTPQSFooJJadnilRgV34U7s8My+XPPJzqgjtFho2poau2xSy0ySCUzmWN6ot9Vn490r8O+p8cjstnafRBc0X0TJIbxYrLLU22WtnuVLMPZ5IqgyUsVMSo8IhjtwuccgtkBgdo052XrGRDWUXUUtC1xgMTRrbCWSoEudioGJJfIOR8j20hW6Q2qnikpoa2SKKmRFnp4ZmacZ5dtwIXjy7Ebu3Gpl4oY3gk9ip7VGphWsMiqInQxtjbA44BY4P/N5509srs2VwTSwWunOfrxYqatqlslyNPb3K1xcxI0GME4Xfl8Z8uMeZ11HWq01Q1NdbTXUkyokj+Eq1CRxNkCRmTIABGCO/nyOdLlp6QnvFlp7rTeyb6tBUKk7yszZ5AdjyT8wcHtqHc7JNbjJQVUDUhqItviQTN4cyLglS3dlHYoQCBkjzGnOlLdS3RcDb6LXUdXUFWDfEHRrM+mLm1s6gYxW6npKGsnht4pYagkxyqrt4u08bWBAyPJRo0VpDhcJpFjZUtXCIrhNXihKS1dRWwvWtKZBVgSkBdpwVwFwDj7GBkEHT79G6KOlYG2qJXmlaXGMl95yT8cAaWesbN4N9MS0VOZL1MEpa5pnjWlYIN4IHBLYLYH1sHPYZh9L9TNYK+rp6gLPTGqKVKRSbvCYHaZkzjKYHvDGcjIzzqIRw5+I7Y6IoOaOw5J1+kSllqOlaloQC1O8VRggkkI4Y4ABycDj46zGSngjs80dFQVNLR1qGLxnmWVZqlVZZHBByAQeOBnB4GNbTFUUd2oZPZp454JQ0RZGyM8gjjWLUFG7u1vgpJKmeao9npJxUOkcDLneWQEjlFxwCTjB9dOqBcAdVyPmta6Qrvyp0xbKqTYZJKZPFRRwkgGHXHlhgwx6jVwI0j5VVX1wMazLpS+N07dKyjuYaGhkqGV2Zwy08q92JwCQw2d8HJBx7zY0uGoiqoUmppUliflXQhlI+eixSB4vzTHCxVH1xtfp+WLxUR5ZYUTc2MsZF4Hx4Os5rJH/ACLDbWqqHCXIzeygf1tPt7jg/V5JzjsRzp0vNU946iitse4UdGd0jK3EkhU5+5FyMH7ciH7Ol2uid0QeNS+zNeZMUpTNQudwyWz9XvxjhSOdBneLPI5Ap7Bsnboao9o6UtjiNowsAjKnGQV93/t/11dNHGxyyKT6lcnSD0NcfybdamxVBAindpqUnzb7S/8AMBvHx8TyA0+1FTDSwNPUypFEnLPIwUD7zosEolia4JsjS1xCq+rblBaOn6ueYSbCohVYlBYs5CjAJH7WfkCfLWaXaCFLfSx1tLUTU1APBjqvFWKOnq/d5OTlhsUeWOcY54urvepL5cqYUdO7rFVvDSIHCiVvDbdLyDxsEgAwcAk92G1ZroXdoIKigkiYViUNUz1LSColDKpdQTgDYQBxnBxgY1xzgTfokByWp9CxTQdH2lKlXWUUylkdcFc84x8P5649deEbTT72YOayHwgPtMTjB47Yz6at6qqorTRh6iSOnp4wEBPAHoAP+w0hXq+TXetp41aKASTmKkp5ptvB48eQAfMqOcA5POMPdtZcbvdUE0Uy11LdHo810VxpYI7m75EAJC7DGOXBVsE+rj0zo1a9GWd7j1IlTPTRbbOXSesMrzCtmIwpG7/drnk8jcAOOxrkbC1gAXHG5Wh3y0w3i01NBUAbZoyoYj6h8mHxB1lV0tNzs8EFNdo1EiwtBaPYFVhLM2Tsl3AE52gjucbuSdbMdVHVVn/LlgrLduVWlQFC31d6kMu7jO3KjOOcZxg4OnPYHDVIEg3St0Hc6a10i2+pt1bSyTVso9qkptsbuznw1LZzuMQjAOMHgZzqF1J0hUWuCprKKWStoWdpZoJFzJFz9ZSvLYySftAA4z2K1XpTvM1BXXKtgu2WFbTTDZHCASVdHwGYEgEEk7gScDsLn/b2vjtnhS7H49lCzwSLMQYiRVM3bYR7xXbnac5JGNBcxrmhsg2RASDdqq7REZLRJUUtPTzQUUDRPJDuMtSWwwlkBHveoI5JLHHlp/8Aozo4qbpWKQIyzVDvJUox5V8lduPs4AHGs1tsMNvoaWlmvdZUUvsztTT0WGDuD9UAjiMHPyOAWA41dWPqGfpalZYJTeI62nkrPZYD4klIeSz+WYc9+dwx5+QacDOX31P+E6S5AHJNPUdsjsJmvtBK8cO/fVRYLIoZstIPMDJLMB35PfnS/Ko8E3qSKnFvFS1SK0xN7SWII2OcfUz7u70Xtrneuram8UUlkarihWoljT8qQI0cbqyB/BCuWIkYHA52kZOcjbqkhSnrKGGkkuNwWtmk9lmVWXwwhXZkNjl+O24+fGNOkLSdOYXG7J56LsDVU0fUd2EnjyDdSU7qV8FeQGI/aILYH2QxHckmf9I8EEnTwkl3GSKZDCiDcXcnGAuDngk9vLSvQ9bVVsiktT3CGr8CScreJ0Z4WRAGMZCbSHXeqkj3QBnk+7qv6n6irOoAszNUWiOiiSWS2zOFkkduVduB7nOBg8+YHYlPDjjyjZN8Tn3XLqZfZrYtTWU9PBT1iRmKV1Yyw7CM7QPqq2eSecsfXhjsfSVVdoqOsu8vsVDFIJqWgpwA3fIZ255PcgcnPJPYKtZBTXC3V1OvUM9DQR+FI1RWALiT3SoYAD3eCV4547gDVrVdf3GsssiRFaaofdCBEkjSwhArNUliuNhVgSNoKhgcnsBQtDB4jeyc8m9kydUXqC4QCnooq6YpOBHNDCXhlYZWRdy5OFViSeBkDBJBGkyjo7t1XHVU1mCSRNFHHcJq9VQRVK/Yi2gnC5zgYzxzydR7bG9XKtus9ZWS3pXxFTjBgEQwDLJLgsMBs9++1QDnnXOl7S1l6ft9uaVZGpoVRmVQFJ88AAcZ7Z5xjJJyTIZ4zmTDYCy6dP2WlsNqgt9DGscUQydo+sx5ZvvOjVlzjRoqYvdB15uGcaDyCNJJJ30kWi311glqaumiaSEqBUsB+YQnDMx7lAGJK+fOOedKUtjscVDNTtcVnVn3CSWeQuAPdHl3A4+HbtnTX1tJUQ3C3y1wiNjWRdw2nifnYZSTjZkrj/ixnjVTCJqiirJbS0cdNuzT+OQMnI3Fc+WM4yD5ZGoFVKQcrd0eJt90t0FqsVtmdqSSjlcnad7OTjv5jtyDgeeoa2i3e0SzQ1Ecby/2ojkcB/XdjuDnkdj550wyrUwmke6xmoAjInWkGffye2B6Y8sehHbXGU16Uu2gnUMXyPGC7gNp494cYOM8Z1TPlkzZ89iff/SlhrbbKDWWmz3Hw/anpyV7ndJlgDnk/eflk4xnUkQdOvbzb2ltQHhYb6+SnGONv1ex9fPUy61FXsVlkBpgAZBCw3Y8+/l2x5cc+urWkuFoa1CKYw+F6LneG/8A2z/5250WCa9muJTHssLgKmtFhsNrWVVnp3Lrs/OSSe7knjtzn49zgEHXMdNWCKqiqXqIZ5Yh+bMkshA54xwcAf8A8xpms0td7NOqzwmAxt7OajuD9jOMcevkfLHOYtZFeRZ4zUt4kyzZlWmKlymBgYVVGc57AeXfU8uOS4KDzStfbLYrtWGpd6aGTHJiZl48vLtweNcKimt0dFHTCpRYhuBZZ5B9b638/Pvnz+DBPFWtT1DUAkiLbTHHXg4U5XcOR6bucY7d/LhI0lNVUT3jwng7SeHgfnM8Fuwx27YGc9tQnSyZh4iAjACyZfottlDS9KUNZT0oSpqELPM6Dc+fNT3CHA2j0xxnTqowoHppO6GkqJKm4S0jBbA7D2KNiDh9zCQp6Rk42+XfHGNOAJwPP46v2HM0FQTuvrRr53fDz0acuLO7p1f1DT11wNHDZ3paSual2zSusjYRTk8YHLf9vjqJ/t/1H/d9k/8Ay3/06W+qh/WOoPheW+/83HpV49NV81S5j7Ba/DMCgqadsjjqU833qfqS8296SWGxxjx45kbxGcLsZWAKkYbJU+nf4aqJLh1VIMGbp4DntTKNLv3aM6AatztwrEdmaYcyrqZ+pZiS81gOe+KdedchH1EM4msY9PzK8aqtGhcRh3aE74cgH5irlG6lT/3ix/MwLros/UqnPjdPkkY5pUPGqIffqK9WFCvmnMZcoVE35wH93009ji78LQo1ThFFT2EryLmybVuHVSfVqOn++eaVO/8A4dfD1nVLjBnsHAwMUycaX8jHGjS7wR+UI47N0x1zFXRfqU/WnsOSMfo6a5SRdRSY3VNk/wDsrzqq17nTeMDu0Jw7OQfqP/fVNdivnWNjtkdvo6mxtBGWK+KGYjJJxwwwOeB5DVh/tp1z/v8Ap77o2/16Q9eYHoP5aKKx4Fkw9mabckrSuk+uOpa/rOjs12a2PBMkjO1LEwPCZHJY6NKP0a/rGtvwSb8M6NWMDy9gJWPxOmZT1Lo27BWHVX6R1D/GW/Dj0qaa+qv0jqH+Mt+HHpU1V1XmFbzAfRNRo0al2e2z3m5ex01RTxPtO0SAku2Cw4HO3Cnn1xoLI3PdYKwq6yKkj4kuyifdo+46v5+k6mhtslTc3qo51cAingDxpzgc+ecjn49tU9xt1fbZCs0ZqFAJYwrkxj1Yen3dx20c0coF1Vx9o6GR+S5HuRooz+8hjU/nHIRBnGSeBz5fPUjqS5UdznoKWntyUz2+BIpp/F3ByFAIHwzk57nOu1gnAusTxPAWeCZY2kxt3FcDBPn7x1X9Mp490opKn32mqN0hJ7nP/Y/5aLF93Fc81V4jNx63q2MX/dMVv6NvldS+PHTxwRA4BmOCR8uw+RIPw1WXS119oYe3RLsP2484HzBA1ptxqamtqZoopHWlph4SJG21V45JPmeR/Ljz1XU1CtYamCcM6tA0oEp37SBzz6duNMmgIaHxgEKuix6r4l3u039v2WcDBAIOQex0a40w2PPFnIikZR9x121Ge3KSFu6WbjRNkHNGjRo89MRyVd/Rr+se3fuTfhnRo+jX9Y9u/cm/DOjV3S+UF5ljnrnqw6q/SOof4y34celTTX1V+kdQ/wAZb8OPSpqtqvMK2mA+iajV10pI0dbVAzU1MiolQ9RODwFONgGPMkdue2qXVv0kKVupqKGuWMwTCRH3rkcAOMj5oP56VK60oXMfiz0D/axWh3Ca51r0EUQpquCZ1qNtMSrOqHODuIwMZxwTlQNccJdrleKmnWd4IoiBCsShklK5YHIyMFe/lqcbzb6CequMSLJSxLDS00cKjG5zkY/4Sxxn4HVz0pa56Kinkr0UVVVMZpQAOM9h8Tq5Xmt1k0tC1i6zt0tIrbXnhgB8MD6x958HjJG0envfImquNruFP1DUiipppi1UZYSiqG3M+Mbd2QNzFQfkdNXV9vprpUXSamiKDcxRkzhtnuq4OeMPk/co9NUPSd1lrLm9FJSTQ1UtEKfb4mcyxe8znP2uMgHzHGhvja4WKlU88sbiW66W+ivrXMsgjrbtb3TxlETirYIGO48AN3+qwPHmMHnU+4XydBeKy10sdWfZ4oYIKeRW8EEng7eCTweCeOPPOucldPMki3GmLhAWmeIo4faiMTjIwSMEj5DyGoNNY/YaiorOoYZppIxJH4e7fEr5UKWIODjcDyMDtrkcLY2ZBsgOeXHMUjRwz0YC18E0E0hLN4ybNxPpnUukpKmulMVHCZHCb2JYKqLnuzHgenz013Syxzw1FNKmIyyybeWWLOPdJ7g8qMjjv8NcejaZrTFVC4umx5oikoVmOUydjhRkZz3Hz1HdRtL730Wki7RSMpeG1tnDQKguFqr7bEk1ZTbad3EazxusiF++3I7HAPB1D+WtK6yiji6RutZVHEEtElPAZFKtNL4mVwDyQOME84z5azOLPhru741FqoWxnRXmBYnNWtcJRqOavfo1/WPbv3Jvwzo179Gv6x7d+5N+GdGrCl8oLJ45656n9VfpHUP8Zb8OPSppr6q/SOof4y34celTVZVeYVtMB9E1GvpJpaeaOpg2eLHnaJAccjB7c/8AhGvYIpamoSmpIJKipc+5FECzH7h/mdN1P0IZqSWKovVNFe9mVt6MjhDztVznOT247fHXYYZCczeS5ieIUcbDDOb35BLHTFHW3G+Udu2QqKuvWo8VVOYVUMWCjOMAcjP1Sox31tlwrL1aaOV5mp61GUrFJGDHLuOdo28g+fbucazronpq8QXWtrKillp6u2BUWLALMz5yy84YbR28wxHfTvV3FL1V0NHUNFAI3E0+5yFfBGMH1+BwRzq1iD8vj3WCxAU4nIp/wqHW0qrBbKWtgrKWBIs1bSKuJCgLBVK93LE4A747ZA1klwhq6XqKqkjikjfKzwtApYopGVbHlx3Pbvye+v0fVxwzqviqjhTvQMobBHORrHOrekjeVuHUdqmESqwEUctRsQxjg7f2Rznn4669ocEOlnMMmawN9NV2sldJc7UKuuiMpqBIZZPZYipIMu4j3g2MQ9u+WY+mu9bQyzeLT08MhmaYvzSyIWbeHZOWwOcpn0X5a8SyPbrKYKauqZZIUImVc7297wz7h83MjBQR9VfU50dQVaWvx2ikuldj3zhBGRJuLSe9gE+RxngDHI04aBR3ak2XGP22Wqaq2sXdWkEbBolVSRyo3BgTnOT3AwPTU23VRiqCibJjv8BHjqBGASN2N3cdj8O+s9ku9yq6cJRD2RDGYt6t7xUnIAPZe2ONfQrbtt2LVIgwi+6mMBe2Pn5550F1TGNCVZxYLWSNDms0KkdWz1td1G35TePwwgaCOKUuu3tk7ju3epYDtxxqPjBwNcRFLJVPVVUplmfuxGPuA7AfAa7arKmQSPuFucHo30lNkkFirz6Nf1j239yb8M6NH0a/rHtv7k34Z0as6XywsTjnrnqf1V/b9Q/xlvw49Udkty3SukhlqPZqeGB6iomCglEUE8A9ycHA+GdXnVX6R1D/ABlvw49L1PdblQ0FdQ0Psyw1wKyyPBucArtIBJ44z/PUJ+UTnMtDTd4OFBtOPEV9XHqPaZLZ0nG1Lawo/rZTFRO2PeLN37/yxqw6Ot13stzt1+/JNXLbp5Cs9QE3mSJu7MAd2AwDZx5arunLMbtXRW9ZFigQbqqdjxFF2J+Z4A9SdTqjrG8vfnq7NVGloKN/BpaZSTE8S+6A4J97IHwx3HPOjtfcZ36Dkq2ekLT3WAZnkXcStqsNSKx66UurOs4QlR7pwi4x8wf+uotLQQ3GuuFY/iozTeEhX3cqowSfUZ9dL9j6ytl9ttQ9ZEtDd4IyXhWVk8UDsVYEFlyfq+XywS3Wql9itlNAFG5EBOB5nk4/nqWCHC4WckjfG4seLEKmuiTWygrC7yJTLAxM0GMD6w96MnA4x9Xz8tVFomluFsipW8KOmhyrPFljIRkE4YA7e+G8/e7Y1Y1pa/XdKGNm9hppN87KM+I/p8Qpx82+CHXGrIFxktkTxlFYlmADPCuBjGQRgjC857dgcHTkxKN2o62lvM6xTyVEFSwqGkibc8SqVbIBIO5QqgA/Z2njjNrLQR3ktT1dVWxHcasRo7qSfDPv5YZxnaD5c4Gpctukp5jPSVWybcrjfGGxg5PyzgAkAZHB4wdRrszCi9rpYzD4IIqaeJmfw88gLg8Ruec491tJJK9V0XKIDNYqjeS3u09QcKFz2Ddx9+l1llimaCoieCoi4kidcFTrTrTcEqoZHEa7IXCM9OfEiHAONwHHftjnS79JS0CUtvrEpaeqqWmMA3EDKYJOSB5Ht6Z1FmpmP12V9huN1NO7IfE3kP6SljIz30eemifp23V3SJv9qX2aaOLe0IJC5Q4ZDz8M5xwR6Z0qROJI1dTlSMjVdNAYvcLYYbirK4EBuUjkr/6Nf1j239yb8M6NefRr+sa3fuTfhnRq0pfLCw+On556sOqv7fqH+Mt+HHpVXvpq6q/t+of4y34celRe+q2p803W0wL0LUy1yC3fRbDU0qSma61rpK4QARclMZ74AjwPi2dK8EYhjWMcAenGpr3msFgkskVLRezyFszvGzSAFt2Bk7QQT3A1BLmMIqo7sewQZOAMk/yBOiTO4ga1n8KHhkDqV801QLXO/svvx5KQmriwssCFomI/9Rsov+Zb/l00R9Z9YXSjNLTz0kc9OI2jMcLCSdjkKvp5eeNJM8gnFKFAImdpffXIO3KqCO3cScfPV3T9S3C3URp6ShtMCGXxWZIWQsw7Zw2OB/nqTEeEAxxsqavifXPkliZmF7A32t/acl6xpOllis1SXa4iJfbJaaPelM23hQO7N3z8ST31Ng606aamjSK6rEFH1ZkYH5njufXWYxGruldU1xo55pauZpJHgpz4e5jnAPbH3663W31NBQe0VcMUUbSbFGQ7FvT0/m33HTuM++g0UX7PpBEM81n9BqtKPUNrqVc01dDNsG5ghPA+PHHY/wAtS5Y2w0iLu2o8bpn+0QjDDP8A1B9dZPY6qW0zQ1qIkmAUljzxLGcZHz8wfUDWk2W5wVlAjUUviQurJTvNhSj4OI5PT4eozosUzZFDrqCSjcMw0OxXTpyip/YkjhmZtjs8NREfDZ0bOMkeYwQR6jSr9Jta1Xe6CgPhSNSxeM8wjAdt/ADEd+Bn79OXTNrali3zB4irOAN43Mp24LAcZyvHY4xnWf8AWkLw9cXDxjkyxxSRnP2dgH+YOuVBLYyQiYPE2StYHKZYbhVJ0/W0ajMLVL7GJ4VmC/WHfBBYenOl0wR0dZV0UEjyQ087IjuMMwHbPx1bdHMx6hnhSGKaOSOPxI5eAwyQfe+zxg5+GoN2FMvUdf7H4iwuI5VSQYZNyKdp9cZ76jS+KnBV1hxMOMPZfcn+1bfRr+sm3f8Ay5vwzo159Gv6x7d+5N+GdGj0p+7CqMcB789WHVX6R1D/ABlvw49KeM6bOqv0jqH+Mt+HHpUBCjLdhydV1T5pW0wPShavuhiqLhVvDSRgiMZklkJCD4D1OpditE96tV3qKMRTToUpzCATJ4e5S7J68eQ5xn11H6NuVJbLwKmtuj09CiMz0zxMyz7uAVH7WSP8Oec403dNWKk6Z6groKqr/qtZGZqGeNjmFs++hAOQdrD5j0I1YwwMaA4DVY7E8UqKgviefDfl7Jc6ot8VBbpDFRT0UclfHFTxyKVLQxRPyVPbLnI8+W+Op9rrILD7BLWWE1ENU8am5SqrK0jgEJGpHCqDyV97OdXnVdgi6je2TW27FEpUYSvURlt244DhSwJPGOxJ41e2j6ObCoecPLXRBkNKkkrg07AZYjJ4Zm97sPLRMl3XKg8fLBwmnc3K6xyVlYEmgM8mPt01EhWI495fEmOe+sz+kyvkn6hhoXulZURRqplp5pg6xScnduUbexxga2gWiihkf2eliUPwVOfeOAqkjyOF7+fGq2tq6OIeHFF4rGQ7lp4FbDDOVYnCLgd8tkeg05wuLIEL+HIH2vZYrDJGyjwnDAD7J0R1M1vkeeiqJKdyn5zbjay/8YOVI+etMe2Wi+s0VVZRDKFLCYARSL2xnafPIx3+ONInUnSdXRRVmyoargAVmZIyZIcHOXTOWU8+8O2obKRzXXB0WnqO0EVRTFj49f5Cdeir5UXm21DCWKGppZRFJHIS0LZXIYZO5eA3GTyD8NRb1cqDq3pkV1FbjWVgWeOGOJS0iOCAGDDnGSDzwQe2dKSGrt3Rkt1nVKmCvqlaLenhqzAFRlfNQqsRnA5+Ou0lTVyfRs0lQ8qzvdViilh9wKiqMoNuMDJ7efPpqWSLWKzcbHFwezTXRVFJPcLbVzPTukdSYxDMkqEMo+0pBxjdkg/AnHrrrW1Htl2mrFohS+Kih4xIXG4DGQTyBgDjy1bXeaSr6HtVfXMZK+O4SUsdS4y80IQnlu5CnA59NVHn5/fqtqHuYMvIrbYTTxTyGoIs9psddCrv6NefpHt3H2Jvwzo179Gv6x7b+5N+GdGp1L5QWYxz1z1P6q/SOof4y34celQfHTT1Symq6hUEFvywxx/9NNK2q2q8wra4EPkm3XHZLTfnqJ2WYHOzOUb4FTwf5a07pi9U14jItFDR0s1OmJjUbVePj620c7Sc4OdZvr4L1UBdrfUvTPInhyFP/UXOcH79Fp6kt0cdFBxjA21A4kAs7p1WuzTSVEk8wmS5LDGWmlT3IYsdlUgjJOT25HB51cUN6p6OgM1V4YWcqVWKVOAQAFALcn4DPf11jf8AtTfqax1lraaOqpZ4yiqYwjRE+alf8jqv6eTpWlmpJbpHdGlgYOY44laMsMHOMg9/LU9szHagrIT4ZUwOyvZqtP6/62ew3KW20lJJNUyIm1nbZGsYXgZ5JJYtnHOABkZGonQ90tdztkFJeKqnkvK+Iq0058KPBPARFwhz3zgnv6DST1V1FB1F1AK+WmqqOjSNwBkF3Yng8cDgL/h+Wu1uvHTFqkhrKGiulyrUkbY1YAqxDHDgDgv6emucTxXuLIndbRBpY7iftory29f0tJU1lJdbfWQlJ2aNtm9yp8mB5HOSO/l6c00Ekl46hqLwl9lprdC8ZlleRoXhX7IK9tpPn8TqheoFRcZK29yVo8U5Hs+GZRn6oz5AYA1Le422Pp6e326irHqaz+2nnwpXkYBx9YDHw1ziDe+icaF7PA1hz89NNVb3CrivfVTWyht1rvEAO2mqJZmiLNs3ufEQgEZDdxzxnknUzrCqFmkoun5LNBUwwwCohhmq5/CiYs2Q0YI3EHJyTznSpBTokSAF1deQwJBGvtkeSczVFRPUSkbd8zljj5nUY1jbHqruPs3Jnbc3bz6r6qpau41Uc9wkUrENsNPCgSKFf2UUcAf+ZOvRo0agPkLzcrW01LFTMyRiwV59Gv6x7b+5N+GdGj6NSP6Rraf+Cb8M6NXFL5YXnWOn556v/pasdVQXR73SxSSUVSiipKLkRSKMAtjsCPPsCO/I0gJPE4yHA+fGv0+8SyKVdVZWGCpGQR8tJN3+irpq4yySxxT0Tvzilk2oPkhBA+7QpqUSHMCpWGY8+jj4ThcBYv4kf7a/z0eJH+2v89ap/QtY/wC8bn/jT/To/oWsY/8AiVz/AMaf6dB7ieqtfiqP9CywSRk/XX/ENHuE+7g/LWqf0MWT+8rn/jT/AE641H0L27YPY7xWxSZHvSIrjHmMDGl3F3IpDtTC7dizTyx5fDXmAOwGrTqTpK99KBZK4LU0JwBVw52qTxhgeV7fLVRJKkce/Oc9vjqK+J7DlKvqXEKeqj4jSvvGQc9h668LKpwSo+GcauOl+iL71T4dSgFHbXwwqZe7rnB2L3PzOB207U30L2vwgKm7V0kv2mjVEB+7B0dlG9wuSqmp7SU0TsrBdZhvj/bUffo8RP8AeL/PWqf0L2TzuVz/AMSf6dH9C1j/ALxuf+NP9On9xPVR/iqP9CyvxE/bX+euU9QqIdjAsfQ61n+hax/3jc/8af6dW1i+i/puzzrUGCStmQ5Vqtg4B9duAP5511tDrqUOXtSHMIazVKn0J2I1EtT1FVIfdzBTbl4Ocb3Hr5Ln4N66Na+q7ex0antaGCwWSnmfPIZHblfWjRo05CXujRo0kka8Izo0aSSj1lLDV00tPVIkkEqlJEcZBUjkHWJW/wCjyU9fmy1UUz2mlAqPGccSxfZUnGCSfdOPIfHRo1xzQd0WKZ8YcGm11uMcaoqpGqoijAVRgAeQGugGjRrqEvdGjRpJI15jRo0kkaNGjSSsv//Z"/>
          <p:cNvSpPr>
            <a:spLocks noChangeAspect="1" noChangeArrowheads="1"/>
          </p:cNvSpPr>
          <p:nvPr/>
        </p:nvSpPr>
        <p:spPr bwMode="auto">
          <a:xfrm>
            <a:off x="155575" y="-593725"/>
            <a:ext cx="647700" cy="1247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jpg;base64,/9j/4AAQSkZJRgABAQAAAQABAAD/2wBDAAkGBwgHBgkIBwgKCgkLDRYPDQwMDRsUFRAWIB0iIiAdHx8kKDQsJCYxJx8fLT0tMTU3Ojo6Iys/RD84QzQ5Ojf/2wBDAQoKCg0MDRoPDxo3JR8lNzc3Nzc3Nzc3Nzc3Nzc3Nzc3Nzc3Nzc3Nzc3Nzc3Nzc3Nzc3Nzc3Nzc3Nzc3Nzc3Nzf/wAARCADoAHgDASIAAhEBAxEB/8QAHAAAAgMBAQEBAAAAAAAAAAAAAAYEBQcDAQII/8QAShAAAgEDAwIDBAUIBwcBCQAAAQIDBAURABIhBjETQVEUImFxBzJCgbMVIzQ3UnJ1kRckM1WSsdIWU2KCocHwQyVERXODk5Sy8f/EABsBAAEFAQEAAAAAAAAAAAAAAAMAAgQFBgEH/8QANBEAAQMCBAMGAwgDAAAAAAAAAQACAwQRBRIhMRNBUQYUIjM0YRYkgRUjMkJScZHRweHw/9oADAMBAAIRAxEAPwDcdGjRnSSRo15keo17nSSRrw6Mj1GvC6YHvDntz31xJVPUN+hsUdK81PPP7ROYVWEAkERu5OCeeEPbnWfm4r+Soa8XW8tTG7NGXSWT34w5kBCYLAHhOeMenk5dcW+Gtt9NPUXMW2GinNQ9RsDEDw3T3c/ay4xwe2MZOk6Ke4LQxyNLfIKb8oMTPtBqEhxwrDljjhiMZxxqLNI9jhbZFY1rgtEsd0F2p5phST0vhzNEUmABJHc8E+fHzB1ZDVD0dSpSWp5I7mtxiqpnqUqFjVAQ5z9nvk5P348tXodCCQwwO/PbUoHqhL60a8yNGR3zrqS90a8yB3Ovc6SSNGjRpJLlNLFDE0k0iRxqCWZiAAB3POleXrWBsrRW2uqDHEamQSKIf6uDgSrvxvzgkAcnHOOMq/UtzmuF7E1VRU1ZbWeW309JNUFWilUndM6DsCOPgoB43arrZbKi7zLR22A10lPCsUtZWynbGByEz3wf2ADxgtoL5g1wYBc9E9rLi5TrB1qXejL2O4CO4oHt5jeKRqjI3YwG9z3fe94gYHfPGuF76xmljhg6cloPbmgkqZBXsQsaIcMpCtneTwPLg88jVFfOlJrFaai7u9M0tOPECwSyROW9I252kkkAAYP3nVbSU8NuVVrae1Sikp/HSeFBK0visTvmY93XaT8fv0nS5WkkarjW3Nl1pZLre7Tb6+sNXDVVUpmrlnnZKSpp8uVgQFjwQQAMZHvbjjk8xR0e+5oKK3MlaClNDMD/AOzh/wAB24A5LYQjkd9QrpKt5pJqioNRFBVwp/WamKaOSIbtw+qMNvG0HyHkO+ag2Wx1r1UdFbYo5ahhJH7N40jUigYIXH1snk59cabncRqbfROAF0zxGoD2iV5ql/DQivnqa3MVVOoHhMvJGQQSDgfZHJGNXlBeKblmlgLGZpPDM6rwVAB3evHbS1TJXhzWG0TU1HLKFd1iKQQ4woYBiG7gE8dycduZEdxliCTrdGEjVJi9h8LEiDH1jJ2z2zx2Oq2eOZ8mbpvy0UhhYG2Umqpp3W4ilmqqYS1IFuqqeuPgUmdol7Ed2LHAU5yABkHUZrfbvyhQTS2y0CKlhEU1FBnw6vPZm42+7jI3k8knUSSWsqooqv8AJNTPQSFooJJadnilRgV34U7s8My+XPPJzqgjtFho2poau2xSy0ySCUzmWN6ot9Vn490r8O+p8cjstnafRBc0X0TJIbxYrLLU22WtnuVLMPZ5IqgyUsVMSo8IhjtwuccgtkBgdo052XrGRDWUXUUtC1xgMTRrbCWSoEudioGJJfIOR8j20hW6Q2qnikpoa2SKKmRFnp4ZmacZ5dtwIXjy7Ebu3Gpl4oY3gk9ip7VGphWsMiqInQxtjbA44BY4P/N5509srs2VwTSwWunOfrxYqatqlslyNPb3K1xcxI0GME4Xfl8Z8uMeZ11HWq01Q1NdbTXUkyokj+Eq1CRxNkCRmTIABGCO/nyOdLlp6QnvFlp7rTeyb6tBUKk7yszZ5AdjyT8wcHtqHc7JNbjJQVUDUhqItviQTN4cyLglS3dlHYoQCBkjzGnOlLdS3RcDb6LXUdXUFWDfEHRrM+mLm1s6gYxW6npKGsnht4pYagkxyqrt4u08bWBAyPJRo0VpDhcJpFjZUtXCIrhNXihKS1dRWwvWtKZBVgSkBdpwVwFwDj7GBkEHT79G6KOlYG2qJXmlaXGMl95yT8cAaWesbN4N9MS0VOZL1MEpa5pnjWlYIN4IHBLYLYH1sHPYZh9L9TNYK+rp6gLPTGqKVKRSbvCYHaZkzjKYHvDGcjIzzqIRw5+I7Y6IoOaOw5J1+kSllqOlaloQC1O8VRggkkI4Y4ABycDj46zGSngjs80dFQVNLR1qGLxnmWVZqlVZZHBByAQeOBnB4GNbTFUUd2oZPZp454JQ0RZGyM8gjjWLUFG7u1vgpJKmeao9npJxUOkcDLneWQEjlFxwCTjB9dOqBcAdVyPmta6Qrvyp0xbKqTYZJKZPFRRwkgGHXHlhgwx6jVwI0j5VVX1wMazLpS+N07dKyjuYaGhkqGV2Zwy08q92JwCQw2d8HJBx7zY0uGoiqoUmppUliflXQhlI+eixSB4vzTHCxVH1xtfp+WLxUR5ZYUTc2MsZF4Hx4Os5rJH/ACLDbWqqHCXIzeygf1tPt7jg/V5JzjsRzp0vNU946iitse4UdGd0jK3EkhU5+5FyMH7ciH7Ol2uid0QeNS+zNeZMUpTNQudwyWz9XvxjhSOdBneLPI5Ap7Bsnboao9o6UtjiNowsAjKnGQV93/t/11dNHGxyyKT6lcnSD0NcfybdamxVBAindpqUnzb7S/8AMBvHx8TyA0+1FTDSwNPUypFEnLPIwUD7zosEolia4JsjS1xCq+rblBaOn6ueYSbCohVYlBYs5CjAJH7WfkCfLWaXaCFLfSx1tLUTU1APBjqvFWKOnq/d5OTlhsUeWOcY54urvepL5cqYUdO7rFVvDSIHCiVvDbdLyDxsEgAwcAk92G1ZroXdoIKigkiYViUNUz1LSColDKpdQTgDYQBxnBxgY1xzgTfokByWp9CxTQdH2lKlXWUUylkdcFc84x8P5649deEbTT72YOayHwgPtMTjB47Yz6at6qqorTRh6iSOnp4wEBPAHoAP+w0hXq+TXetp41aKASTmKkp5ptvB48eQAfMqOcA5POMPdtZcbvdUE0Uy11LdHo810VxpYI7m75EAJC7DGOXBVsE+rj0zo1a9GWd7j1IlTPTRbbOXSesMrzCtmIwpG7/drnk8jcAOOxrkbC1gAXHG5Wh3y0w3i01NBUAbZoyoYj6h8mHxB1lV0tNzs8EFNdo1EiwtBaPYFVhLM2Tsl3AE52gjucbuSdbMdVHVVn/LlgrLduVWlQFC31d6kMu7jO3KjOOcZxg4OnPYHDVIEg3St0Hc6a10i2+pt1bSyTVso9qkptsbuznw1LZzuMQjAOMHgZzqF1J0hUWuCprKKWStoWdpZoJFzJFz9ZSvLYySftAA4z2K1XpTvM1BXXKtgu2WFbTTDZHCASVdHwGYEgEEk7gScDsLn/b2vjtnhS7H49lCzwSLMQYiRVM3bYR7xXbnac5JGNBcxrmhsg2RASDdqq7REZLRJUUtPTzQUUDRPJDuMtSWwwlkBHveoI5JLHHlp/8Aozo4qbpWKQIyzVDvJUox5V8lduPs4AHGs1tsMNvoaWlmvdZUUvsztTT0WGDuD9UAjiMHPyOAWA41dWPqGfpalZYJTeI62nkrPZYD4klIeSz+WYc9+dwx5+QacDOX31P+E6S5AHJNPUdsjsJmvtBK8cO/fVRYLIoZstIPMDJLMB35PfnS/Ko8E3qSKnFvFS1SK0xN7SWII2OcfUz7u70Xtrneuram8UUlkarihWoljT8qQI0cbqyB/BCuWIkYHA52kZOcjbqkhSnrKGGkkuNwWtmk9lmVWXwwhXZkNjl+O24+fGNOkLSdOYXG7J56LsDVU0fUd2EnjyDdSU7qV8FeQGI/aILYH2QxHckmf9I8EEnTwkl3GSKZDCiDcXcnGAuDngk9vLSvQ9bVVsiktT3CGr8CScreJ0Z4WRAGMZCbSHXeqkj3QBnk+7qv6n6irOoAszNUWiOiiSWS2zOFkkduVduB7nOBg8+YHYlPDjjyjZN8Tn3XLqZfZrYtTWU9PBT1iRmKV1Yyw7CM7QPqq2eSecsfXhjsfSVVdoqOsu8vsVDFIJqWgpwA3fIZ255PcgcnPJPYKtZBTXC3V1OvUM9DQR+FI1RWALiT3SoYAD3eCV4547gDVrVdf3GsssiRFaaofdCBEkjSwhArNUliuNhVgSNoKhgcnsBQtDB4jeyc8m9kydUXqC4QCnooq6YpOBHNDCXhlYZWRdy5OFViSeBkDBJBGkyjo7t1XHVU1mCSRNFHHcJq9VQRVK/Yi2gnC5zgYzxzydR7bG9XKtus9ZWS3pXxFTjBgEQwDLJLgsMBs9++1QDnnXOl7S1l6ft9uaVZGpoVRmVQFJ88AAcZ7Z5xjJJyTIZ4zmTDYCy6dP2WlsNqgt9DGscUQydo+sx5ZvvOjVlzjRoqYvdB15uGcaDyCNJJJ30kWi311glqaumiaSEqBUsB+YQnDMx7lAGJK+fOOedKUtjscVDNTtcVnVn3CSWeQuAPdHl3A4+HbtnTX1tJUQ3C3y1wiNjWRdw2nifnYZSTjZkrj/ixnjVTCJqiirJbS0cdNuzT+OQMnI3Fc+WM4yD5ZGoFVKQcrd0eJt90t0FqsVtmdqSSjlcnad7OTjv5jtyDgeeoa2i3e0SzQ1Ecby/2ojkcB/XdjuDnkdj550wyrUwmke6xmoAjInWkGffye2B6Y8sehHbXGU16Uu2gnUMXyPGC7gNp494cYOM8Z1TPlkzZ89iff/SlhrbbKDWWmz3Hw/anpyV7ndJlgDnk/eflk4xnUkQdOvbzb2ltQHhYb6+SnGONv1ex9fPUy61FXsVlkBpgAZBCw3Y8+/l2x5cc+urWkuFoa1CKYw+F6LneG/8A2z/5250WCa9muJTHssLgKmtFhsNrWVVnp3Lrs/OSSe7knjtzn49zgEHXMdNWCKqiqXqIZ5Yh+bMkshA54xwcAf8A8xpms0td7NOqzwmAxt7OajuD9jOMcevkfLHOYtZFeRZ4zUt4kyzZlWmKlymBgYVVGc57AeXfU8uOS4KDzStfbLYrtWGpd6aGTHJiZl48vLtweNcKimt0dFHTCpRYhuBZZ5B9b638/Pvnz+DBPFWtT1DUAkiLbTHHXg4U5XcOR6bucY7d/LhI0lNVUT3jwng7SeHgfnM8Fuwx27YGc9tQnSyZh4iAjACyZfottlDS9KUNZT0oSpqELPM6Dc+fNT3CHA2j0xxnTqowoHppO6GkqJKm4S0jBbA7D2KNiDh9zCQp6Rk42+XfHGNOAJwPP46v2HM0FQTuvrRr53fDz0acuLO7p1f1DT11wNHDZ3paSual2zSusjYRTk8YHLf9vjqJ/t/1H/d9k/8Ay3/06W+qh/WOoPheW+/83HpV49NV81S5j7Ba/DMCgqadsjjqU833qfqS8296SWGxxjx45kbxGcLsZWAKkYbJU+nf4aqJLh1VIMGbp4DntTKNLv3aM6AatztwrEdmaYcyrqZ+pZiS81gOe+KdedchH1EM4msY9PzK8aqtGhcRh3aE74cgH5irlG6lT/3ix/MwLros/UqnPjdPkkY5pUPGqIffqK9WFCvmnMZcoVE35wH93009ji78LQo1ThFFT2EryLmybVuHVSfVqOn++eaVO/8A4dfD1nVLjBnsHAwMUycaX8jHGjS7wR+UI47N0x1zFXRfqU/WnsOSMfo6a5SRdRSY3VNk/wDsrzqq17nTeMDu0Jw7OQfqP/fVNdivnWNjtkdvo6mxtBGWK+KGYjJJxwwwOeB5DVh/tp1z/v8Ap77o2/16Q9eYHoP5aKKx4Fkw9mabckrSuk+uOpa/rOjs12a2PBMkjO1LEwPCZHJY6NKP0a/rGtvwSb8M6NWMDy9gJWPxOmZT1Lo27BWHVX6R1D/GW/Dj0qaa+qv0jqH+Mt+HHpU1V1XmFbzAfRNRo0al2e2z3m5ex01RTxPtO0SAku2Cw4HO3Cnn1xoLI3PdYKwq6yKkj4kuyifdo+46v5+k6mhtslTc3qo51cAingDxpzgc+ecjn49tU9xt1fbZCs0ZqFAJYwrkxj1Yen3dx20c0coF1Vx9o6GR+S5HuRooz+8hjU/nHIRBnGSeBz5fPUjqS5UdznoKWntyUz2+BIpp/F3ByFAIHwzk57nOu1gnAusTxPAWeCZY2kxt3FcDBPn7x1X9Mp490opKn32mqN0hJ7nP/Y/5aLF93Fc81V4jNx63q2MX/dMVv6NvldS+PHTxwRA4BmOCR8uw+RIPw1WXS119oYe3RLsP2484HzBA1ptxqamtqZoopHWlph4SJG21V45JPmeR/Ljz1XU1CtYamCcM6tA0oEp37SBzz6duNMmgIaHxgEKuix6r4l3u039v2WcDBAIOQex0a40w2PPFnIikZR9x121Ge3KSFu6WbjRNkHNGjRo89MRyVd/Rr+se3fuTfhnRo+jX9Y9u/cm/DOjV3S+UF5ljnrnqw6q/SOof4y34celTTX1V+kdQ/wAZb8OPSpqtqvMK2mA+iajV10pI0dbVAzU1MiolQ9RODwFONgGPMkdue2qXVv0kKVupqKGuWMwTCRH3rkcAOMj5oP56VK60oXMfiz0D/axWh3Ca51r0EUQpquCZ1qNtMSrOqHODuIwMZxwTlQNccJdrleKmnWd4IoiBCsShklK5YHIyMFe/lqcbzb6CequMSLJSxLDS00cKjG5zkY/4Sxxn4HVz0pa56Kinkr0UVVVMZpQAOM9h8Tq5Xmt1k0tC1i6zt0tIrbXnhgB8MD6x958HjJG0envfImquNruFP1DUiipppi1UZYSiqG3M+Mbd2QNzFQfkdNXV9vprpUXSamiKDcxRkzhtnuq4OeMPk/co9NUPSd1lrLm9FJSTQ1UtEKfb4mcyxe8znP2uMgHzHGhvja4WKlU88sbiW66W+ivrXMsgjrbtb3TxlETirYIGO48AN3+qwPHmMHnU+4XydBeKy10sdWfZ4oYIKeRW8EEng7eCTweCeOPPOucldPMki3GmLhAWmeIo4faiMTjIwSMEj5DyGoNNY/YaiorOoYZppIxJH4e7fEr5UKWIODjcDyMDtrkcLY2ZBsgOeXHMUjRwz0YC18E0E0hLN4ybNxPpnUukpKmulMVHCZHCb2JYKqLnuzHgenz013Syxzw1FNKmIyyybeWWLOPdJ7g8qMjjv8NcejaZrTFVC4umx5oikoVmOUydjhRkZz3Hz1HdRtL730Wki7RSMpeG1tnDQKguFqr7bEk1ZTbad3EazxusiF++3I7HAPB1D+WtK6yiji6RutZVHEEtElPAZFKtNL4mVwDyQOME84z5azOLPhru741FqoWxnRXmBYnNWtcJRqOavfo1/WPbv3Jvwzo179Gv6x7d+5N+GdGrCl8oLJ45656n9VfpHUP8Zb8OPSppr6q/SOof4y34celTVZVeYVtMB9E1GvpJpaeaOpg2eLHnaJAccjB7c/8AhGvYIpamoSmpIJKipc+5FECzH7h/mdN1P0IZqSWKovVNFe9mVt6MjhDztVznOT247fHXYYZCczeS5ieIUcbDDOb35BLHTFHW3G+Udu2QqKuvWo8VVOYVUMWCjOMAcjP1Sox31tlwrL1aaOV5mp61GUrFJGDHLuOdo28g+fbucazronpq8QXWtrKillp6u2BUWLALMz5yy84YbR28wxHfTvV3FL1V0NHUNFAI3E0+5yFfBGMH1+BwRzq1iD8vj3WCxAU4nIp/wqHW0qrBbKWtgrKWBIs1bSKuJCgLBVK93LE4A747ZA1klwhq6XqKqkjikjfKzwtApYopGVbHlx3Pbvye+v0fVxwzqviqjhTvQMobBHORrHOrekjeVuHUdqmESqwEUctRsQxjg7f2Rznn4669ocEOlnMMmawN9NV2sldJc7UKuuiMpqBIZZPZYipIMu4j3g2MQ9u+WY+mu9bQyzeLT08MhmaYvzSyIWbeHZOWwOcpn0X5a8SyPbrKYKauqZZIUImVc7297wz7h83MjBQR9VfU50dQVaWvx2ikuldj3zhBGRJuLSe9gE+RxngDHI04aBR3ak2XGP22Wqaq2sXdWkEbBolVSRyo3BgTnOT3AwPTU23VRiqCibJjv8BHjqBGASN2N3cdj8O+s9ku9yq6cJRD2RDGYt6t7xUnIAPZe2ONfQrbtt2LVIgwi+6mMBe2Pn5550F1TGNCVZxYLWSNDms0KkdWz1td1G35TePwwgaCOKUuu3tk7ju3epYDtxxqPjBwNcRFLJVPVVUplmfuxGPuA7AfAa7arKmQSPuFucHo30lNkkFirz6Nf1j239yb8M6NH0a/rHtv7k34Z0as6XywsTjnrnqf1V/b9Q/xlvw49Udkty3SukhlqPZqeGB6iomCglEUE8A9ycHA+GdXnVX6R1D/ABlvw49L1PdblQ0FdQ0Psyw1wKyyPBucArtIBJ44z/PUJ+UTnMtDTd4OFBtOPEV9XHqPaZLZ0nG1Lawo/rZTFRO2PeLN37/yxqw6Ot13stzt1+/JNXLbp5Cs9QE3mSJu7MAd2AwDZx5arunLMbtXRW9ZFigQbqqdjxFF2J+Z4A9SdTqjrG8vfnq7NVGloKN/BpaZSTE8S+6A4J97IHwx3HPOjtfcZ36Dkq2ekLT3WAZnkXcStqsNSKx66UurOs4QlR7pwi4x8wf+uotLQQ3GuuFY/iozTeEhX3cqowSfUZ9dL9j6ytl9ttQ9ZEtDd4IyXhWVk8UDsVYEFlyfq+XywS3Wql9itlNAFG5EBOB5nk4/nqWCHC4WckjfG4seLEKmuiTWygrC7yJTLAxM0GMD6w96MnA4x9Xz8tVFomluFsipW8KOmhyrPFljIRkE4YA7e+G8/e7Y1Y1pa/XdKGNm9hppN87KM+I/p8Qpx82+CHXGrIFxktkTxlFYlmADPCuBjGQRgjC857dgcHTkxKN2o62lvM6xTyVEFSwqGkibc8SqVbIBIO5QqgA/Z2njjNrLQR3ktT1dVWxHcasRo7qSfDPv5YZxnaD5c4Gpctukp5jPSVWybcrjfGGxg5PyzgAkAZHB4wdRrszCi9rpYzD4IIqaeJmfw88gLg8Ruec491tJJK9V0XKIDNYqjeS3u09QcKFz2Ddx9+l1llimaCoieCoi4kidcFTrTrTcEqoZHEa7IXCM9OfEiHAONwHHftjnS79JS0CUtvrEpaeqqWmMA3EDKYJOSB5Ht6Z1FmpmP12V9huN1NO7IfE3kP6SljIz30eemifp23V3SJv9qX2aaOLe0IJC5Q4ZDz8M5xwR6Z0qROJI1dTlSMjVdNAYvcLYYbirK4EBuUjkr/6Nf1j239yb8M6NefRr+sa3fuTfhnRq0pfLCw+On556sOqv7fqH+Mt+HHpVXvpq6q/t+of4y34celRe+q2p803W0wL0LUy1yC3fRbDU0qSma61rpK4QARclMZ74AjwPi2dK8EYhjWMcAenGpr3msFgkskVLRezyFszvGzSAFt2Bk7QQT3A1BLmMIqo7sewQZOAMk/yBOiTO4ga1n8KHhkDqV801QLXO/svvx5KQmriwssCFomI/9Rsov+Zb/l00R9Z9YXSjNLTz0kc9OI2jMcLCSdjkKvp5eeNJM8gnFKFAImdpffXIO3KqCO3cScfPV3T9S3C3URp6ShtMCGXxWZIWQsw7Zw2OB/nqTEeEAxxsqavifXPkliZmF7A32t/acl6xpOllis1SXa4iJfbJaaPelM23hQO7N3z8ST31Ng606aamjSK6rEFH1ZkYH5njufXWYxGruldU1xo55pauZpJHgpz4e5jnAPbH3663W31NBQe0VcMUUbSbFGQ7FvT0/m33HTuM++g0UX7PpBEM81n9BqtKPUNrqVc01dDNsG5ghPA+PHHY/wAtS5Y2w0iLu2o8bpn+0QjDDP8A1B9dZPY6qW0zQ1qIkmAUljzxLGcZHz8wfUDWk2W5wVlAjUUviQurJTvNhSj4OI5PT4eozosUzZFDrqCSjcMw0OxXTpyip/YkjhmZtjs8NREfDZ0bOMkeYwQR6jSr9Jta1Xe6CgPhSNSxeM8wjAdt/ADEd+Bn79OXTNrali3zB4irOAN43Mp24LAcZyvHY4xnWf8AWkLw9cXDxjkyxxSRnP2dgH+YOuVBLYyQiYPE2StYHKZYbhVJ0/W0ajMLVL7GJ4VmC/WHfBBYenOl0wR0dZV0UEjyQ087IjuMMwHbPx1bdHMx6hnhSGKaOSOPxI5eAwyQfe+zxg5+GoN2FMvUdf7H4iwuI5VSQYZNyKdp9cZ76jS+KnBV1hxMOMPZfcn+1bfRr+sm3f8Ay5vwzo159Gv6x7d+5N+GdGj0p+7CqMcB789WHVX6R1D/ABlvw49KeM6bOqv0jqH+Mt+HHpUBCjLdhydV1T5pW0wPShavuhiqLhVvDSRgiMZklkJCD4D1OpditE96tV3qKMRTToUpzCATJ4e5S7J68eQ5xn11H6NuVJbLwKmtuj09CiMz0zxMyz7uAVH7WSP8Oec403dNWKk6Z6groKqr/qtZGZqGeNjmFs++hAOQdrD5j0I1YwwMaA4DVY7E8UqKgviefDfl7Jc6ot8VBbpDFRT0UclfHFTxyKVLQxRPyVPbLnI8+W+Op9rrILD7BLWWE1ENU8am5SqrK0jgEJGpHCqDyV97OdXnVdgi6je2TW27FEpUYSvURlt244DhSwJPGOxJ41e2j6ObCoecPLXRBkNKkkrg07AZYjJ4Zm97sPLRMl3XKg8fLBwmnc3K6xyVlYEmgM8mPt01EhWI495fEmOe+sz+kyvkn6hhoXulZURRqplp5pg6xScnduUbexxga2gWiihkf2eliUPwVOfeOAqkjyOF7+fGq2tq6OIeHFF4rGQ7lp4FbDDOVYnCLgd8tkeg05wuLIEL+HIH2vZYrDJGyjwnDAD7J0R1M1vkeeiqJKdyn5zbjay/8YOVI+etMe2Wi+s0VVZRDKFLCYARSL2xnafPIx3+ONInUnSdXRRVmyoargAVmZIyZIcHOXTOWU8+8O2obKRzXXB0WnqO0EVRTFj49f5Cdeir5UXm21DCWKGppZRFJHIS0LZXIYZO5eA3GTyD8NRb1cqDq3pkV1FbjWVgWeOGOJS0iOCAGDDnGSDzwQe2dKSGrt3Rkt1nVKmCvqlaLenhqzAFRlfNQqsRnA5+Ou0lTVyfRs0lQ8qzvdViilh9wKiqMoNuMDJ7efPpqWSLWKzcbHFwezTXRVFJPcLbVzPTukdSYxDMkqEMo+0pBxjdkg/AnHrrrW1Htl2mrFohS+Kih4xIXG4DGQTyBgDjy1bXeaSr6HtVfXMZK+O4SUsdS4y80IQnlu5CnA59NVHn5/fqtqHuYMvIrbYTTxTyGoIs9psddCrv6NefpHt3H2Jvwzo179Gv6x7b+5N+GdGp1L5QWYxz1z1P6q/SOof4y34celQfHTT1Symq6hUEFvywxx/9NNK2q2q8wra4EPkm3XHZLTfnqJ2WYHOzOUb4FTwf5a07pi9U14jItFDR0s1OmJjUbVePj620c7Sc4OdZvr4L1UBdrfUvTPInhyFP/UXOcH79Fp6kt0cdFBxjA21A4kAs7p1WuzTSVEk8wmS5LDGWmlT3IYsdlUgjJOT25HB51cUN6p6OgM1V4YWcqVWKVOAQAFALcn4DPf11jf8AtTfqax1lraaOqpZ4yiqYwjRE+alf8jqv6eTpWlmpJbpHdGlgYOY44laMsMHOMg9/LU9szHagrIT4ZUwOyvZqtP6/62ew3KW20lJJNUyIm1nbZGsYXgZ5JJYtnHOABkZGonQ90tdztkFJeKqnkvK+Iq0058KPBPARFwhz3zgnv6DST1V1FB1F1AK+WmqqOjSNwBkF3Yng8cDgL/h+Wu1uvHTFqkhrKGiulyrUkbY1YAqxDHDgDgv6emucTxXuLIndbRBpY7iftory29f0tJU1lJdbfWQlJ2aNtm9yp8mB5HOSO/l6c00Ekl46hqLwl9lprdC8ZlleRoXhX7IK9tpPn8TqheoFRcZK29yVo8U5Hs+GZRn6oz5AYA1Le422Pp6e326irHqaz+2nnwpXkYBx9YDHw1ziDe+icaF7PA1hz89NNVb3CrivfVTWyht1rvEAO2mqJZmiLNs3ufEQgEZDdxzxnknUzrCqFmkoun5LNBUwwwCohhmq5/CiYs2Q0YI3EHJyTznSpBTokSAF1deQwJBGvtkeSczVFRPUSkbd8zljj5nUY1jbHqruPs3Jnbc3bz6r6qpau41Uc9wkUrENsNPCgSKFf2UUcAf+ZOvRo0agPkLzcrW01LFTMyRiwV59Gv6x7b+5N+GdGj6NSP6Rraf+Cb8M6NXFL5YXnWOn556v/pasdVQXR73SxSSUVSiipKLkRSKMAtjsCPPsCO/I0gJPE4yHA+fGv0+8SyKVdVZWGCpGQR8tJN3+irpq4yySxxT0Tvzilk2oPkhBA+7QpqUSHMCpWGY8+jj4ThcBYv4kf7a/z0eJH+2v89ap/QtY/wC8bn/jT/To/oWsY/8AiVz/AMaf6dB7ieqtfiqP9CywSRk/XX/ENHuE+7g/LWqf0MWT+8rn/jT/AE641H0L27YPY7xWxSZHvSIrjHmMDGl3F3IpDtTC7dizTyx5fDXmAOwGrTqTpK99KBZK4LU0JwBVw52qTxhgeV7fLVRJKkce/Oc9vjqK+J7DlKvqXEKeqj4jSvvGQc9h668LKpwSo+GcauOl+iL71T4dSgFHbXwwqZe7rnB2L3PzOB207U30L2vwgKm7V0kv2mjVEB+7B0dlG9wuSqmp7SU0TsrBdZhvj/bUffo8RP8AeL/PWqf0L2TzuVz/AMSf6dH9C1j/ALxuf+NP9On9xPVR/iqP9CyvxE/bX+euU9QqIdjAsfQ61n+hax/3jc/8af6dW1i+i/puzzrUGCStmQ5Vqtg4B9duAP5511tDrqUOXtSHMIazVKn0J2I1EtT1FVIfdzBTbl4Ocb3Hr5Ln4N66Na+q7ex0antaGCwWSnmfPIZHblfWjRo05CXujRo0kka8Izo0aSSj1lLDV00tPVIkkEqlJEcZBUjkHWJW/wCjyU9fmy1UUz2mlAqPGccSxfZUnGCSfdOPIfHRo1xzQd0WKZ8YcGm11uMcaoqpGqoijAVRgAeQGugGjRrqEvdGjRpJI15jRo0kkaNGjSSsv//Z"/>
          <p:cNvSpPr>
            <a:spLocks noChangeAspect="1" noChangeArrowheads="1"/>
          </p:cNvSpPr>
          <p:nvPr/>
        </p:nvSpPr>
        <p:spPr bwMode="auto">
          <a:xfrm>
            <a:off x="155575" y="-593725"/>
            <a:ext cx="647700" cy="1247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http://t2.gstatic.com/images?q=tbn:ANd9GcTYTzHy50tRlO63v0R89uAc0vss0zbH09E8H9uc4HQ-VqBQAn6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"/>
            <a:ext cx="594922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ჯანდაცვაზე დანახარჯები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583681"/>
              </p:ext>
            </p:extLst>
          </p:nvPr>
        </p:nvGraphicFramePr>
        <p:xfrm>
          <a:off x="228600" y="685800"/>
          <a:ext cx="8763000" cy="617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3695700"/>
                <a:gridCol w="730250"/>
                <a:gridCol w="730250"/>
                <a:gridCol w="730250"/>
                <a:gridCol w="730250"/>
                <a:gridCol w="730250"/>
                <a:gridCol w="730250"/>
              </a:tblGrid>
              <a:tr h="3471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2017</a:t>
                      </a:r>
                      <a:endParaRPr lang="en-US" sz="14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1.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1" dirty="0" smtClean="0"/>
                        <a:t>ჯანდაცვაზე მთლიანი დანახარჯი (მლნ. ლარი)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</a:t>
                      </a:r>
                      <a:r>
                        <a:rPr lang="ka-GE" sz="1600" b="1" baseline="0" dirty="0" smtClean="0"/>
                        <a:t> 191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2 254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2 460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 </a:t>
                      </a:r>
                      <a:r>
                        <a:rPr lang="en-US" sz="1600" b="1" dirty="0" smtClean="0"/>
                        <a:t>518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2 865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2 878</a:t>
                      </a:r>
                      <a:endParaRPr lang="en-US" sz="1600" b="1" dirty="0"/>
                    </a:p>
                  </a:txBody>
                  <a:tcPr/>
                </a:tc>
              </a:tr>
              <a:tr h="549617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1.1.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ka-GE" sz="1600" dirty="0" smtClean="0"/>
                        <a:t>ჯანდაცვაზე სახელმწიფო დანახარჯი (მლნ. ლარი)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693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1 067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1 092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228600"/>
                      <a:r>
                        <a:rPr lang="ka-GE" sz="1600" dirty="0" smtClean="0"/>
                        <a:t>მ.შ.</a:t>
                      </a:r>
                      <a:r>
                        <a:rPr lang="ka-GE" sz="1600" baseline="0" dirty="0" smtClean="0"/>
                        <a:t> </a:t>
                      </a:r>
                      <a:r>
                        <a:rPr lang="ka-GE" sz="1600" dirty="0" smtClean="0"/>
                        <a:t>ტერიტორიული</a:t>
                      </a:r>
                      <a:r>
                        <a:rPr lang="ka-GE" sz="1600" baseline="0" dirty="0" smtClean="0"/>
                        <a:t> ერთეულები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70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ka-GE" sz="1600" dirty="0" smtClean="0"/>
                        <a:t>ჯანდაცვაზე კერძო დანახაჯი (მლნ. ლარი)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1 655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1 720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1 559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1 750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1737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0" lvl="2" indent="-457200"/>
                      <a:r>
                        <a:rPr lang="ka-GE" sz="1600" dirty="0" smtClean="0"/>
                        <a:t>ჯიბიდან</a:t>
                      </a:r>
                      <a:r>
                        <a:rPr lang="ka-GE" sz="1600" baseline="0" dirty="0" smtClean="0"/>
                        <a:t> გადახდები (მლნ. ლარი)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1 609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1 557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1 623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1 444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1591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1575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1.2.2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0" lvl="2" indent="-457200"/>
                      <a:r>
                        <a:rPr lang="ka-GE" sz="1600" dirty="0" smtClean="0"/>
                        <a:t>კერძო დაზღვევა (მლნ. ლარი)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81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98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97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162</a:t>
                      </a:r>
                      <a:endParaRPr lang="en-US" sz="1600" dirty="0"/>
                    </a:p>
                  </a:txBody>
                  <a:tcPr/>
                </a:tc>
              </a:tr>
              <a:tr h="549617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1.3.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ka-GE" sz="1600" dirty="0" smtClean="0"/>
                        <a:t>საერთაშორისო დახმარებები და გრანტები (მლნ. ლარი)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46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48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2.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ka-GE" sz="1600" b="1" dirty="0" smtClean="0"/>
                        <a:t>სახელმწიფო დანახარჯების წილი (%)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მთლიანი დანახარჯებიდან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20.6%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24.3%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28.2%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36.3%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37.2%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38%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ka-GE" sz="1600" dirty="0" smtClean="0"/>
                        <a:t>სახელმწიფო ბიუჯეტიდან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5.3%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6.3%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7.2%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8.6%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10%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1" indent="0"/>
                      <a:r>
                        <a:rPr lang="ka-GE" sz="1600" dirty="0" smtClean="0"/>
                        <a:t>მშპ-დან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1.7%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dirty="0" smtClean="0"/>
                        <a:t>2.9%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2.9%</a:t>
                      </a:r>
                      <a:endParaRPr lang="en-US" sz="1600" dirty="0"/>
                    </a:p>
                  </a:txBody>
                  <a:tcPr/>
                </a:tc>
              </a:tr>
              <a:tr h="351948"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3.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ka-GE" sz="1600" b="1" dirty="0" smtClean="0"/>
                        <a:t>მთლიანი დანახარჯების წილი მშპ-დან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8.4%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ka-GE" sz="1600" b="1" dirty="0" smtClean="0"/>
                        <a:t>8.5%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8.4%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7.6%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83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229600" cy="11398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a-GE" sz="32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ჯანდაცვაზე მთლიანი დანახარჯების სტრუქტურა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9" name="Chart Placeholder 8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605341507"/>
              </p:ext>
            </p:extLst>
          </p:nvPr>
        </p:nvGraphicFramePr>
        <p:xfrm>
          <a:off x="381000" y="18288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0063"/>
            <a:ext cx="8264525" cy="11430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a-GE" sz="32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ჯანდაცვაზე სახელმწიფო დანახარჯების ტენდენციები</a:t>
            </a:r>
            <a:endParaRPr lang="ru-RU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138334283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19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r>
              <a:rPr lang="ka-GE" sz="3200" b="1" dirty="0" smtClean="0"/>
              <a:t>ჯიბიდან გადახდების წილი </a:t>
            </a:r>
            <a:r>
              <a:rPr lang="en-US" sz="3200" b="1" dirty="0" smtClean="0"/>
              <a:t>(OOP) </a:t>
            </a:r>
            <a:r>
              <a:rPr lang="ka-GE" sz="3200" b="1" dirty="0" smtClean="0"/>
              <a:t>ჯანდაცვაზე მთლიანი დანახარჯებიდან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3901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6693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ჯანდაცვაზე დანახარჯები ერთ სულ მოსახლეზე საქართველოში (ლარი)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55041131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1886</TotalTime>
  <Words>239</Words>
  <Application>Microsoft Office PowerPoint</Application>
  <PresentationFormat>On-screen Show (4:3)</PresentationFormat>
  <Paragraphs>106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ჯანმრთელობის ეროვნული ანგარიშების შედეგები</vt:lpstr>
      <vt:lpstr>ჯანდაცვაზე დანახარჯები </vt:lpstr>
      <vt:lpstr>ჯანდაცვაზე მთლიანი დანახარჯების სტრუქტურა</vt:lpstr>
      <vt:lpstr>ჯანდაცვაზე სახელმწიფო დანახარჯების ტენდენციები</vt:lpstr>
      <vt:lpstr>ჯიბიდან გადახდების წილი (OOP) ჯანდაცვაზე მთლიანი დანახარჯებიდან</vt:lpstr>
      <vt:lpstr>ჯანდაცვაზე დანახარჯები ერთ სულ მოსახლეზე საქართველოში (ლარი)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ეროვნული ანგარიშების შედეგები</dc:title>
  <dc:creator>Keti</dc:creator>
  <cp:lastModifiedBy>Ketevan Goginashvili</cp:lastModifiedBy>
  <cp:revision>214</cp:revision>
  <dcterms:created xsi:type="dcterms:W3CDTF">2011-01-16T15:34:11Z</dcterms:created>
  <dcterms:modified xsi:type="dcterms:W3CDTF">2020-01-17T11:44:58Z</dcterms:modified>
</cp:coreProperties>
</file>